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0"/>
  </p:notesMasterIdLst>
  <p:handoutMasterIdLst>
    <p:handoutMasterId r:id="rId11"/>
  </p:handoutMasterIdLst>
  <p:sldIdLst>
    <p:sldId id="285" r:id="rId2"/>
    <p:sldId id="281" r:id="rId3"/>
    <p:sldId id="282" r:id="rId4"/>
    <p:sldId id="283" r:id="rId5"/>
    <p:sldId id="284" r:id="rId6"/>
    <p:sldId id="277" r:id="rId7"/>
    <p:sldId id="286" r:id="rId8"/>
    <p:sldId id="279" r:id="rId9"/>
  </p:sldIdLst>
  <p:sldSz cx="9906000" cy="6858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909" autoAdjust="0"/>
  </p:normalViewPr>
  <p:slideViewPr>
    <p:cSldViewPr snapToGrid="0">
      <p:cViewPr varScale="1">
        <p:scale>
          <a:sx n="68" d="100"/>
          <a:sy n="68" d="100"/>
        </p:scale>
        <p:origin x="-1008" y="-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F059-4FF6-4D78-B33B-763AB10D5D28}" type="datetimeFigureOut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62A74-E86F-4A68-B712-C973437A55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128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4A99B-BDBD-4385-BFE1-63A9766BF599}" type="datetimeFigureOut">
              <a:rPr lang="zh-TW" altLang="en-US" smtClean="0"/>
              <a:t>2019/3/6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CA743-29CC-4371-BA63-DE9EE067CD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80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CA743-29CC-4371-BA63-DE9EE067CD5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96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3"/>
            <a:ext cx="8172450" cy="306001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FEDE-CEB0-482D-A028-AC55504CFA6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160515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94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211298"/>
            <a:ext cx="8172450" cy="57400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957430"/>
            <a:ext cx="8172450" cy="5191363"/>
          </a:xfrm>
        </p:spPr>
        <p:txBody>
          <a:bodyPr/>
          <a:lstStyle>
            <a:lvl1pPr marL="91440" indent="-91440">
              <a:lnSpc>
                <a:spcPct val="100000"/>
              </a:lnSpc>
              <a:buFont typeface="Wingdings" panose="05000000000000000000" pitchFamily="2" charset="2"/>
              <a:buChar char="u"/>
              <a:defRPr/>
            </a:lvl1pPr>
            <a:lvl2pPr marL="622300" indent="-182563">
              <a:lnSpc>
                <a:spcPct val="100000"/>
              </a:lnSpc>
              <a:buFont typeface="Wingdings" panose="05000000000000000000" pitchFamily="2" charset="2"/>
              <a:buChar char="u"/>
              <a:defRPr/>
            </a:lvl2pPr>
            <a:lvl3pPr marL="984250" indent="-182563">
              <a:lnSpc>
                <a:spcPct val="100000"/>
              </a:lnSpc>
              <a:buFont typeface="Wingdings" panose="05000000000000000000" pitchFamily="2" charset="2"/>
              <a:buChar char="u"/>
              <a:defRPr/>
            </a:lvl3pPr>
            <a:lvl4pPr marL="1247775" indent="-182563">
              <a:lnSpc>
                <a:spcPct val="100000"/>
              </a:lnSpc>
              <a:buFont typeface="Wingdings" panose="05000000000000000000" pitchFamily="2" charset="2"/>
              <a:buChar char="u"/>
              <a:defRPr/>
            </a:lvl4pPr>
            <a:lvl5pPr marL="1524000" indent="-182563">
              <a:lnSpc>
                <a:spcPct val="100000"/>
              </a:lnSpc>
              <a:buFont typeface="Wingdings" panose="05000000000000000000" pitchFamily="2" charset="2"/>
              <a:buChar char="u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1F7FEDE-CEB0-482D-A028-AC55504CFA6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093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8" y="1845734"/>
            <a:ext cx="401193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1541" y="6459786"/>
            <a:ext cx="200872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FEDE-CEB0-482D-A028-AC55504CF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7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530978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953165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1689447"/>
            <a:ext cx="4011930" cy="45284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953165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1689447"/>
            <a:ext cx="4011930" cy="45284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1541" y="6459786"/>
            <a:ext cx="200872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FEDE-CEB0-482D-A028-AC55504CF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37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1541" y="6459786"/>
            <a:ext cx="200872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FEDE-CEB0-482D-A028-AC55504CF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89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541" y="6459786"/>
            <a:ext cx="200872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FEDE-CEB0-482D-A028-AC55504CF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28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905988" cy="664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54330"/>
            <a:ext cx="8172450" cy="5257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963608"/>
            <a:ext cx="8172450" cy="52182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5" y="6459786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6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F7FEDE-CEB0-482D-A028-AC55504CFA6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7" y="6203377"/>
            <a:ext cx="1717376" cy="923889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812365"/>
            <a:ext cx="9906000" cy="766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7000">
                <a:srgbClr val="FFFF00"/>
              </a:gs>
              <a:gs pos="77000">
                <a:srgbClr val="CCCC00"/>
              </a:gs>
              <a:gs pos="100000">
                <a:srgbClr val="CCCC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3" r:id="rId3"/>
    <p:sldLayoutId id="2147483894" r:id="rId4"/>
    <p:sldLayoutId id="2147483895" r:id="rId5"/>
    <p:sldLayoutId id="214748389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1540" y="53792"/>
            <a:ext cx="8172450" cy="1694331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/>
            </a:r>
            <a:br>
              <a:rPr lang="zh-TW" altLang="en-US" sz="4400" dirty="0"/>
            </a:br>
            <a:r>
              <a:rPr lang="zh-TW" altLang="en-US" sz="4400" dirty="0"/>
              <a:t> </a:t>
            </a:r>
            <a:r>
              <a:rPr lang="zh-TW" altLang="en-US" sz="4000" dirty="0"/>
              <a:t>運用法人鏈結產學合作</a:t>
            </a:r>
            <a:r>
              <a:rPr lang="zh-TW" altLang="en-US" sz="4000" dirty="0" smtClean="0"/>
              <a:t>計畫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66775" y="4995117"/>
            <a:ext cx="8172450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中華民國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108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65304" y="2491299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產學媒合服務團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85" y="3942361"/>
            <a:ext cx="2325758" cy="12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439896" y="194061"/>
            <a:ext cx="3023828" cy="5040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zh-TW" altLang="en-US" sz="4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854679" y="1858496"/>
            <a:ext cx="5189444" cy="47838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zh-TW" altLang="en-US" sz="2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壹、計畫目標與推動機制</a:t>
            </a:r>
            <a:endParaRPr lang="en-US" altLang="zh-TW" sz="2800" b="1" spc="-5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zh-TW" altLang="en-US" sz="2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貳、法人加值輔導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zh-TW" altLang="en-US" sz="2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參、產學媒合服務團</a:t>
            </a:r>
            <a:endParaRPr lang="en-US" altLang="zh-TW" sz="2800" b="1" spc="-5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zh-TW" altLang="en-US" sz="2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肆、鏈結產學媒合平台</a:t>
            </a:r>
            <a:endParaRPr lang="en-US" altLang="zh-TW" sz="2800" b="1" spc="-5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zh-TW" altLang="en-US" sz="28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伍、服務窗口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44123" y="6459786"/>
            <a:ext cx="1066020" cy="365125"/>
          </a:xfrm>
        </p:spPr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58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93200" y="954195"/>
            <a:ext cx="9519600" cy="1700397"/>
            <a:chOff x="193200" y="954195"/>
            <a:chExt cx="9519600" cy="1700397"/>
          </a:xfrm>
        </p:grpSpPr>
        <p:sp>
          <p:nvSpPr>
            <p:cNvPr id="6" name="圓角矩形 5"/>
            <p:cNvSpPr/>
            <p:nvPr/>
          </p:nvSpPr>
          <p:spPr>
            <a:xfrm>
              <a:off x="193200" y="1063834"/>
              <a:ext cx="9519600" cy="152760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圓角矩形 4"/>
            <p:cNvSpPr/>
            <p:nvPr/>
          </p:nvSpPr>
          <p:spPr>
            <a:xfrm>
              <a:off x="381000" y="954195"/>
              <a:ext cx="9101272" cy="1700397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152000" indent="-1166813" defTabSz="800100">
                <a:lnSpc>
                  <a:spcPts val="2600"/>
                </a:lnSpc>
                <a:spcBef>
                  <a:spcPct val="0"/>
                </a:spcBef>
              </a:pPr>
              <a:r>
                <a:rPr lang="zh-TW" altLang="en-US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計畫目標：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為積極促成學界研發成果產業化，運用法人能量與經驗輔導</a:t>
              </a:r>
              <a:r>
                <a:rPr lang="zh-TW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加值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，建立創新產學研合作模式，提升科技能量與產業競爭力</a:t>
              </a:r>
              <a:endPara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1152000" indent="-1166813" defTabSz="800100">
                <a:lnSpc>
                  <a:spcPts val="2600"/>
                </a:lnSpc>
                <a:spcBef>
                  <a:spcPct val="0"/>
                </a:spcBef>
              </a:pPr>
              <a:r>
                <a:rPr lang="zh-TW" altLang="en-US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推動領域：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電子資通訊、智慧機械、生技醫藥、生技醫材、綠能科技、商管與數位金融等</a:t>
              </a:r>
              <a:endPara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81000" y="208800"/>
            <a:ext cx="9144000" cy="55590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壹、計畫目標與推動機制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704528" y="2780929"/>
            <a:ext cx="5800160" cy="3262859"/>
            <a:chOff x="144463" y="980728"/>
            <a:chExt cx="8812212" cy="46958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3" y="980728"/>
              <a:ext cx="8812212" cy="469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268760"/>
              <a:ext cx="381642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文字方塊 24"/>
          <p:cNvSpPr txBox="1"/>
          <p:nvPr/>
        </p:nvSpPr>
        <p:spPr>
          <a:xfrm>
            <a:off x="734192" y="2733452"/>
            <a:ext cx="1194473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推動機制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673211" y="2933111"/>
            <a:ext cx="2809061" cy="3157136"/>
            <a:chOff x="6613195" y="3080177"/>
            <a:chExt cx="2809061" cy="3157136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7383" y="4283646"/>
              <a:ext cx="1392265" cy="34361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4039" y="5951754"/>
              <a:ext cx="1247996" cy="285559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7383" y="4722964"/>
              <a:ext cx="1392264" cy="391318"/>
            </a:xfrm>
            <a:prstGeom prst="rect">
              <a:avLst/>
            </a:prstGeom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18999" y="3080177"/>
              <a:ext cx="1386461" cy="332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13195" y="5161989"/>
              <a:ext cx="1392265" cy="337897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37382" y="3434146"/>
              <a:ext cx="2204050" cy="317701"/>
            </a:xfrm>
            <a:prstGeom prst="rect">
              <a:avLst/>
            </a:prstGeom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3361" y="5160075"/>
              <a:ext cx="911313" cy="33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8504168" y="3968288"/>
              <a:ext cx="918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國衛院</a:t>
              </a:r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32" name="Picture 8" descr="「國衛院」的圖片搜尋結果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368" y="3823813"/>
              <a:ext cx="338219" cy="399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「商研院」的圖片搜尋結果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384" y="3782864"/>
              <a:ext cx="1373153" cy="40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相關圖片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101" y="5547592"/>
              <a:ext cx="689720" cy="689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圖片 20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038" y="4805151"/>
              <a:ext cx="1320237" cy="26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03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81000" y="208800"/>
            <a:ext cx="9144000" cy="55590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貳、法人加值輔導</a:t>
            </a:r>
          </a:p>
        </p:txBody>
      </p:sp>
      <p:sp>
        <p:nvSpPr>
          <p:cNvPr id="6" name="矩形 5"/>
          <p:cNvSpPr/>
          <p:nvPr/>
        </p:nvSpPr>
        <p:spPr>
          <a:xfrm>
            <a:off x="1124459" y="793681"/>
            <a:ext cx="13131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運作機制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920552" y="980120"/>
            <a:ext cx="8397970" cy="1224744"/>
          </a:xfrm>
          <a:prstGeom prst="rect">
            <a:avLst/>
          </a:prstGeom>
        </p:spPr>
        <p:txBody>
          <a:bodyPr/>
          <a:lstStyle>
            <a:lvl1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87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ü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微軟正黑體" pitchFamily="34" charset="-120"/>
              <a:buChar char="。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FF"/>
              </a:buClr>
              <a:buNone/>
            </a:pP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法人以技術能量與業界經驗，提供階段性技術加值、場域驗證與新創等輔導，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推動學界研發成果產業化與形成新創事業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0000FF"/>
              </a:buClr>
              <a:buNone/>
            </a:pPr>
            <a:endParaRPr lang="en-US" altLang="zh-TW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n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21900" y="2151684"/>
            <a:ext cx="8967605" cy="926790"/>
            <a:chOff x="253006" y="4325551"/>
            <a:chExt cx="8967605" cy="1126435"/>
          </a:xfrm>
        </p:grpSpPr>
        <p:sp>
          <p:nvSpPr>
            <p:cNvPr id="9" name="圓角矩形 8"/>
            <p:cNvSpPr/>
            <p:nvPr/>
          </p:nvSpPr>
          <p:spPr>
            <a:xfrm>
              <a:off x="413108" y="4335248"/>
              <a:ext cx="2285847" cy="416452"/>
            </a:xfrm>
            <a:prstGeom prst="roundRect">
              <a:avLst/>
            </a:prstGeom>
            <a:solidFill>
              <a:srgbClr val="3366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研發成果篩選評估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596542" y="4325551"/>
              <a:ext cx="2285847" cy="416452"/>
            </a:xfrm>
            <a:prstGeom prst="roundRect">
              <a:avLst/>
            </a:prstGeom>
            <a:solidFill>
              <a:srgbClr val="3366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產業化輔導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711295" y="4325808"/>
              <a:ext cx="2285847" cy="416452"/>
            </a:xfrm>
            <a:prstGeom prst="roundRect">
              <a:avLst/>
            </a:prstGeom>
            <a:solidFill>
              <a:srgbClr val="3366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推展至業界或新創</a:t>
              </a:r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253006" y="5448955"/>
              <a:ext cx="284692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>
              <a:off x="3345436" y="5448358"/>
              <a:ext cx="284692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>
              <a:off x="6373686" y="5451986"/>
              <a:ext cx="284692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363627" y="4964302"/>
              <a:ext cx="2474895" cy="411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just">
                <a:buFont typeface="Wingdings" panose="05000000000000000000" pitchFamily="2" charset="2"/>
                <a:buChar char="Ø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篩選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TRL4~6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以上 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459971" y="4938187"/>
              <a:ext cx="2474895" cy="411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ctr">
                <a:buFont typeface="Wingdings" panose="05000000000000000000" pitchFamily="2" charset="2"/>
                <a:buChar char="Ø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輔導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6~8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個月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847018" y="4929235"/>
              <a:ext cx="1900259" cy="411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 algn="just">
                <a:buFont typeface="Wingdings" panose="05000000000000000000" pitchFamily="2" charset="2"/>
                <a:buChar char="Ø"/>
              </a:pP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TRL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提高到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7-9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그룹 112"/>
          <p:cNvGrpSpPr/>
          <p:nvPr/>
        </p:nvGrpSpPr>
        <p:grpSpPr>
          <a:xfrm>
            <a:off x="992561" y="4168098"/>
            <a:ext cx="2114855" cy="1934713"/>
            <a:chOff x="571500" y="1779224"/>
            <a:chExt cx="1511300" cy="1511300"/>
          </a:xfrm>
        </p:grpSpPr>
        <p:sp>
          <p:nvSpPr>
            <p:cNvPr id="19" name="타원 7"/>
            <p:cNvSpPr/>
            <p:nvPr/>
          </p:nvSpPr>
          <p:spPr>
            <a:xfrm>
              <a:off x="571500" y="1779224"/>
              <a:ext cx="1511300" cy="1511300"/>
            </a:xfrm>
            <a:prstGeom prst="ellipse">
              <a:avLst/>
            </a:prstGeom>
            <a:gradFill flip="none" rotWithShape="1">
              <a:gsLst>
                <a:gs pos="0">
                  <a:srgbClr val="F58407"/>
                </a:gs>
                <a:gs pos="35000">
                  <a:srgbClr val="EEA41E"/>
                </a:gs>
                <a:gs pos="100000">
                  <a:srgbClr val="EFC52B"/>
                </a:gs>
              </a:gsLst>
              <a:lin ang="13500000" scaled="1"/>
              <a:tileRect/>
            </a:gradFill>
            <a:ln w="12700">
              <a:noFill/>
            </a:ln>
            <a:effectLst>
              <a:outerShdw dist="38100" dir="2700000" algn="tl" rotWithShape="0">
                <a:schemeClr val="bg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34"/>
            <p:cNvSpPr txBox="1"/>
            <p:nvPr/>
          </p:nvSpPr>
          <p:spPr>
            <a:xfrm>
              <a:off x="904875" y="1969087"/>
              <a:ext cx="844550" cy="36933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zh-TW" altLang="en-US" sz="4800" b="1" spc="300" dirty="0">
                  <a:ln w="18415" cmpd="sng">
                    <a:noFill/>
                    <a:prstDash val="solid"/>
                  </a:ln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學界研發成果</a:t>
              </a:r>
              <a:endParaRPr lang="ko-KR" altLang="en-US" sz="4800" b="1" spc="300" dirty="0">
                <a:ln w="18415" cmpd="sng">
                  <a:noFill/>
                  <a:prstDash val="solid"/>
                </a:ln>
                <a:latin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타원 27"/>
          <p:cNvSpPr/>
          <p:nvPr/>
        </p:nvSpPr>
        <p:spPr>
          <a:xfrm>
            <a:off x="1238901" y="4570711"/>
            <a:ext cx="1614134" cy="146568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五邊形 21"/>
          <p:cNvSpPr/>
          <p:nvPr/>
        </p:nvSpPr>
        <p:spPr>
          <a:xfrm>
            <a:off x="4321578" y="4786879"/>
            <a:ext cx="1829704" cy="36004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場域驗證</a:t>
            </a:r>
          </a:p>
        </p:txBody>
      </p:sp>
      <p:sp>
        <p:nvSpPr>
          <p:cNvPr id="23" name="五邊形 22"/>
          <p:cNvSpPr/>
          <p:nvPr/>
        </p:nvSpPr>
        <p:spPr>
          <a:xfrm>
            <a:off x="4315896" y="4311924"/>
            <a:ext cx="1829704" cy="36004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技術加值</a:t>
            </a:r>
          </a:p>
        </p:txBody>
      </p:sp>
      <p:sp>
        <p:nvSpPr>
          <p:cNvPr id="24" name="五邊形 23"/>
          <p:cNvSpPr/>
          <p:nvPr/>
        </p:nvSpPr>
        <p:spPr>
          <a:xfrm>
            <a:off x="4321578" y="3879876"/>
            <a:ext cx="1829704" cy="36004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專利布局</a:t>
            </a:r>
          </a:p>
        </p:txBody>
      </p:sp>
      <p:sp>
        <p:nvSpPr>
          <p:cNvPr id="25" name="五邊形 24"/>
          <p:cNvSpPr/>
          <p:nvPr/>
        </p:nvSpPr>
        <p:spPr>
          <a:xfrm>
            <a:off x="4321578" y="3438514"/>
            <a:ext cx="1829704" cy="36004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市場分析</a:t>
            </a:r>
          </a:p>
        </p:txBody>
      </p:sp>
      <p:sp>
        <p:nvSpPr>
          <p:cNvPr id="26" name="타원 10"/>
          <p:cNvSpPr/>
          <p:nvPr/>
        </p:nvSpPr>
        <p:spPr>
          <a:xfrm>
            <a:off x="488505" y="3227347"/>
            <a:ext cx="1026365" cy="677487"/>
          </a:xfrm>
          <a:prstGeom prst="ellipse">
            <a:avLst/>
          </a:prstGeom>
          <a:gradFill flip="none" rotWithShape="1">
            <a:gsLst>
              <a:gs pos="0">
                <a:srgbClr val="595959"/>
              </a:gs>
              <a:gs pos="35000">
                <a:srgbClr val="A6A6A6"/>
              </a:gs>
              <a:gs pos="100000">
                <a:srgbClr val="BFBFBF"/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타원 10"/>
          <p:cNvSpPr/>
          <p:nvPr/>
        </p:nvSpPr>
        <p:spPr>
          <a:xfrm>
            <a:off x="1532787" y="3227346"/>
            <a:ext cx="1026365" cy="677487"/>
          </a:xfrm>
          <a:prstGeom prst="ellipse">
            <a:avLst/>
          </a:prstGeom>
          <a:gradFill flip="none" rotWithShape="1">
            <a:gsLst>
              <a:gs pos="0">
                <a:srgbClr val="595959"/>
              </a:gs>
              <a:gs pos="35000">
                <a:srgbClr val="A6A6A6"/>
              </a:gs>
              <a:gs pos="100000">
                <a:srgbClr val="BFBFBF"/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8" name="타원 10"/>
          <p:cNvSpPr/>
          <p:nvPr/>
        </p:nvSpPr>
        <p:spPr>
          <a:xfrm>
            <a:off x="2576736" y="3222491"/>
            <a:ext cx="1034158" cy="677487"/>
          </a:xfrm>
          <a:prstGeom prst="ellipse">
            <a:avLst/>
          </a:prstGeom>
          <a:gradFill flip="none" rotWithShape="1">
            <a:gsLst>
              <a:gs pos="0">
                <a:srgbClr val="595959"/>
              </a:gs>
              <a:gs pos="35000">
                <a:srgbClr val="A6A6A6"/>
              </a:gs>
              <a:gs pos="100000">
                <a:srgbClr val="BFBFBF"/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五邊形 28"/>
          <p:cNvSpPr/>
          <p:nvPr/>
        </p:nvSpPr>
        <p:spPr>
          <a:xfrm>
            <a:off x="4315896" y="5248028"/>
            <a:ext cx="1829704" cy="36004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專利技術推廣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1666786" y="3335257"/>
            <a:ext cx="72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經濟部計畫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746818" y="3335257"/>
            <a:ext cx="72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自行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研發</a:t>
            </a:r>
          </a:p>
        </p:txBody>
      </p:sp>
      <p:sp>
        <p:nvSpPr>
          <p:cNvPr id="32" name="모서리가 둥근 직사각형 60"/>
          <p:cNvSpPr/>
          <p:nvPr/>
        </p:nvSpPr>
        <p:spPr>
          <a:xfrm>
            <a:off x="7127598" y="3519835"/>
            <a:ext cx="2138437" cy="432000"/>
          </a:xfrm>
          <a:prstGeom prst="roundRect">
            <a:avLst/>
          </a:prstGeom>
          <a:gradFill flip="none" rotWithShape="1">
            <a:gsLst>
              <a:gs pos="0">
                <a:srgbClr val="5D6D1B"/>
              </a:gs>
              <a:gs pos="15000">
                <a:srgbClr val="9EB92D"/>
              </a:gs>
              <a:gs pos="100000">
                <a:srgbClr val="BAD44E"/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技術提升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모서리가 둥근 직사각형 60"/>
          <p:cNvSpPr/>
          <p:nvPr/>
        </p:nvSpPr>
        <p:spPr>
          <a:xfrm>
            <a:off x="7115912" y="4750899"/>
            <a:ext cx="2138437" cy="432000"/>
          </a:xfrm>
          <a:prstGeom prst="roundRect">
            <a:avLst/>
          </a:prstGeom>
          <a:gradFill flip="none" rotWithShape="1">
            <a:gsLst>
              <a:gs pos="0">
                <a:srgbClr val="5D6D1B"/>
              </a:gs>
              <a:gs pos="15000">
                <a:srgbClr val="9EB92D"/>
              </a:gs>
              <a:gs pos="100000">
                <a:srgbClr val="BAD44E"/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技術移轉至業界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4" name="모서리가 둥근 직사각형 60"/>
          <p:cNvSpPr/>
          <p:nvPr/>
        </p:nvSpPr>
        <p:spPr>
          <a:xfrm>
            <a:off x="7141970" y="4158588"/>
            <a:ext cx="2138437" cy="432000"/>
          </a:xfrm>
          <a:prstGeom prst="roundRect">
            <a:avLst/>
          </a:prstGeom>
          <a:gradFill flip="none" rotWithShape="1">
            <a:gsLst>
              <a:gs pos="0">
                <a:srgbClr val="5D6D1B"/>
              </a:gs>
              <a:gs pos="15000">
                <a:srgbClr val="9EB92D"/>
              </a:gs>
              <a:gs pos="100000">
                <a:srgbClr val="BAD44E"/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跨域、跨校技術整合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모서리가 둥근 직사각형 60"/>
          <p:cNvSpPr/>
          <p:nvPr/>
        </p:nvSpPr>
        <p:spPr>
          <a:xfrm>
            <a:off x="7140736" y="5320084"/>
            <a:ext cx="2138437" cy="432000"/>
          </a:xfrm>
          <a:prstGeom prst="roundRect">
            <a:avLst/>
          </a:prstGeom>
          <a:gradFill flip="none" rotWithShape="1">
            <a:gsLst>
              <a:gs pos="0">
                <a:srgbClr val="5D6D1B"/>
              </a:gs>
              <a:gs pos="15000">
                <a:srgbClr val="9EB92D"/>
              </a:gs>
              <a:gs pos="100000">
                <a:srgbClr val="BAD44E"/>
              </a:gs>
            </a:gsLst>
            <a:lin ang="13500000" scaled="1"/>
            <a:tileRect/>
          </a:gradFill>
          <a:ln w="12700">
            <a:noFill/>
          </a:ln>
          <a:effectLst>
            <a:outerShdw dist="38100" dir="2700000" algn="tl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成立新創公司</a:t>
            </a:r>
            <a:endParaRPr lang="ko-KR" altLang="en-US" sz="1600" b="1" dirty="0">
              <a:solidFill>
                <a:schemeClr val="tx1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6" name="十字形 35"/>
          <p:cNvSpPr/>
          <p:nvPr/>
        </p:nvSpPr>
        <p:spPr>
          <a:xfrm>
            <a:off x="3336336" y="4446627"/>
            <a:ext cx="581372" cy="474955"/>
          </a:xfrm>
          <a:prstGeom prst="plus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7" name="向右箭號 36"/>
          <p:cNvSpPr/>
          <p:nvPr/>
        </p:nvSpPr>
        <p:spPr>
          <a:xfrm>
            <a:off x="6386388" y="4374619"/>
            <a:ext cx="438820" cy="53205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8" name="五邊形 37"/>
          <p:cNvSpPr/>
          <p:nvPr/>
        </p:nvSpPr>
        <p:spPr>
          <a:xfrm>
            <a:off x="4304928" y="5680076"/>
            <a:ext cx="1829704" cy="36004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新創輔導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542370" y="3330401"/>
            <a:ext cx="97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科技部計畫為主</a:t>
            </a:r>
          </a:p>
        </p:txBody>
      </p:sp>
      <p:sp>
        <p:nvSpPr>
          <p:cNvPr id="4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44123" y="6459786"/>
            <a:ext cx="1066020" cy="365125"/>
          </a:xfrm>
        </p:spPr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46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81000" y="232803"/>
            <a:ext cx="9144000" cy="55590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參、產學媒合服務團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35070" y="856145"/>
            <a:ext cx="8223716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成立目的：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主動拜訪學校與業界，透過資源分享等服務機制，以增加彼此之信任，並提供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產學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雙方諮詢與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媒合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服務的交流平台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團隊成員：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參與本計畫的法人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服務類型：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智財探勘、研究開發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合作、產學媒合、學界技術多元化運用、新創事業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詳附件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lnSpc>
                <a:spcPts val="2800"/>
              </a:lnSpc>
              <a:buFont typeface="Wingdings" panose="05000000000000000000" pitchFamily="2" charset="2"/>
              <a:buChar char="n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本計畫與國際產學聯盟計畫進行交流合作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依領域及地域別建立專責窗口，強化服務聯盟的深度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各聯盟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推薦具產業化潛力研發團隊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媒合服務團協助引介業界需求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給聯盟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n"/>
            </a:pP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44123" y="6459786"/>
            <a:ext cx="1066020" cy="365125"/>
          </a:xfrm>
        </p:spPr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79" y="1932309"/>
            <a:ext cx="7461897" cy="23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381000" y="163392"/>
            <a:ext cx="9144000" cy="651071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肆、鏈結產學媒合平台</a:t>
            </a:r>
          </a:p>
        </p:txBody>
      </p:sp>
      <p:grpSp>
        <p:nvGrpSpPr>
          <p:cNvPr id="26" name="群組 25"/>
          <p:cNvGrpSpPr/>
          <p:nvPr/>
        </p:nvGrpSpPr>
        <p:grpSpPr>
          <a:xfrm rot="17184417" flipV="1">
            <a:off x="506628" y="2125073"/>
            <a:ext cx="5652039" cy="3815847"/>
            <a:chOff x="-42122" y="2194560"/>
            <a:chExt cx="7479789" cy="4663440"/>
          </a:xfrm>
        </p:grpSpPr>
        <p:sp>
          <p:nvSpPr>
            <p:cNvPr id="27" name="手繪多邊形 26"/>
            <p:cNvSpPr/>
            <p:nvPr/>
          </p:nvSpPr>
          <p:spPr>
            <a:xfrm>
              <a:off x="-42122" y="2194560"/>
              <a:ext cx="3079239" cy="4663440"/>
            </a:xfrm>
            <a:custGeom>
              <a:avLst/>
              <a:gdLst>
                <a:gd name="connsiteX0" fmla="*/ 1376854 w 3079239"/>
                <a:gd name="connsiteY0" fmla="*/ 0 h 4663440"/>
                <a:gd name="connsiteX1" fmla="*/ 3079239 w 3079239"/>
                <a:gd name="connsiteY1" fmla="*/ 0 h 4663440"/>
                <a:gd name="connsiteX2" fmla="*/ 2848639 w 3079239"/>
                <a:gd name="connsiteY2" fmla="*/ 781050 h 4663440"/>
                <a:gd name="connsiteX3" fmla="*/ 2843704 w 3079239"/>
                <a:gd name="connsiteY3" fmla="*/ 781050 h 4663440"/>
                <a:gd name="connsiteX4" fmla="*/ 1697451 w 3079239"/>
                <a:gd name="connsiteY4" fmla="*/ 4663440 h 4663440"/>
                <a:gd name="connsiteX5" fmla="*/ 0 w 3079239"/>
                <a:gd name="connsiteY5" fmla="*/ 4663440 h 4663440"/>
                <a:gd name="connsiteX6" fmla="*/ 1376854 w 3079239"/>
                <a:gd name="connsiteY6" fmla="*/ 0 h 466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9239" h="4663440">
                  <a:moveTo>
                    <a:pt x="1376854" y="0"/>
                  </a:moveTo>
                  <a:lnTo>
                    <a:pt x="3079239" y="0"/>
                  </a:lnTo>
                  <a:lnTo>
                    <a:pt x="2848639" y="781050"/>
                  </a:lnTo>
                  <a:lnTo>
                    <a:pt x="2843704" y="781050"/>
                  </a:lnTo>
                  <a:lnTo>
                    <a:pt x="1697451" y="4663440"/>
                  </a:lnTo>
                  <a:lnTo>
                    <a:pt x="0" y="4663440"/>
                  </a:lnTo>
                  <a:lnTo>
                    <a:pt x="1376854" y="0"/>
                  </a:lnTo>
                  <a:close/>
                </a:path>
              </a:pathLst>
            </a:custGeom>
            <a:solidFill>
              <a:srgbClr val="6BCBC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TW" altLang="en-US" kern="0">
                <a:solidFill>
                  <a:prstClr val="white"/>
                </a:solidFill>
                <a:latin typeface="Arial"/>
                <a:ea typeface="微軟正黑體"/>
              </a:endParaRPr>
            </a:p>
          </p:txBody>
        </p:sp>
        <p:sp>
          <p:nvSpPr>
            <p:cNvPr id="28" name="手繪多邊形 27"/>
            <p:cNvSpPr/>
            <p:nvPr/>
          </p:nvSpPr>
          <p:spPr>
            <a:xfrm>
              <a:off x="1660263" y="2975610"/>
              <a:ext cx="2843704" cy="3882390"/>
            </a:xfrm>
            <a:custGeom>
              <a:avLst/>
              <a:gdLst>
                <a:gd name="connsiteX0" fmla="*/ 1146254 w 2843704"/>
                <a:gd name="connsiteY0" fmla="*/ 0 h 3882390"/>
                <a:gd name="connsiteX1" fmla="*/ 2843704 w 2843704"/>
                <a:gd name="connsiteY1" fmla="*/ 0 h 3882390"/>
                <a:gd name="connsiteX2" fmla="*/ 2613104 w 2843704"/>
                <a:gd name="connsiteY2" fmla="*/ 781050 h 3882390"/>
                <a:gd name="connsiteX3" fmla="*/ 2608169 w 2843704"/>
                <a:gd name="connsiteY3" fmla="*/ 781050 h 3882390"/>
                <a:gd name="connsiteX4" fmla="*/ 1692516 w 2843704"/>
                <a:gd name="connsiteY4" fmla="*/ 3882390 h 3882390"/>
                <a:gd name="connsiteX5" fmla="*/ 0 w 2843704"/>
                <a:gd name="connsiteY5" fmla="*/ 3882390 h 3882390"/>
                <a:gd name="connsiteX6" fmla="*/ 1146254 w 2843704"/>
                <a:gd name="connsiteY6" fmla="*/ 0 h 388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3704" h="3882390">
                  <a:moveTo>
                    <a:pt x="1146254" y="0"/>
                  </a:moveTo>
                  <a:lnTo>
                    <a:pt x="2843704" y="0"/>
                  </a:lnTo>
                  <a:lnTo>
                    <a:pt x="2613104" y="781050"/>
                  </a:lnTo>
                  <a:lnTo>
                    <a:pt x="2608169" y="781050"/>
                  </a:lnTo>
                  <a:lnTo>
                    <a:pt x="1692516" y="3882390"/>
                  </a:lnTo>
                  <a:lnTo>
                    <a:pt x="0" y="3882390"/>
                  </a:lnTo>
                  <a:lnTo>
                    <a:pt x="1146254" y="0"/>
                  </a:lnTo>
                  <a:close/>
                </a:path>
              </a:pathLst>
            </a:custGeom>
            <a:solidFill>
              <a:srgbClr val="F5C63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TW" altLang="en-US" kern="0">
                <a:solidFill>
                  <a:prstClr val="white"/>
                </a:solidFill>
                <a:latin typeface="Arial"/>
                <a:ea typeface="微軟正黑體"/>
              </a:endParaRPr>
            </a:p>
          </p:txBody>
        </p:sp>
        <p:sp>
          <p:nvSpPr>
            <p:cNvPr id="29" name="手繪多邊形 28"/>
            <p:cNvSpPr/>
            <p:nvPr/>
          </p:nvSpPr>
          <p:spPr>
            <a:xfrm>
              <a:off x="3357714" y="3756660"/>
              <a:ext cx="2613103" cy="3101340"/>
            </a:xfrm>
            <a:custGeom>
              <a:avLst/>
              <a:gdLst>
                <a:gd name="connsiteX0" fmla="*/ 915653 w 2613103"/>
                <a:gd name="connsiteY0" fmla="*/ 0 h 3101340"/>
                <a:gd name="connsiteX1" fmla="*/ 2613103 w 2613103"/>
                <a:gd name="connsiteY1" fmla="*/ 0 h 3101340"/>
                <a:gd name="connsiteX2" fmla="*/ 2382503 w 2613103"/>
                <a:gd name="connsiteY2" fmla="*/ 781050 h 3101340"/>
                <a:gd name="connsiteX3" fmla="*/ 2377568 w 2613103"/>
                <a:gd name="connsiteY3" fmla="*/ 781050 h 3101340"/>
                <a:gd name="connsiteX4" fmla="*/ 1692516 w 2613103"/>
                <a:gd name="connsiteY4" fmla="*/ 3101340 h 3101340"/>
                <a:gd name="connsiteX5" fmla="*/ 0 w 2613103"/>
                <a:gd name="connsiteY5" fmla="*/ 3101340 h 3101340"/>
                <a:gd name="connsiteX6" fmla="*/ 915653 w 2613103"/>
                <a:gd name="connsiteY6" fmla="*/ 0 h 310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3103" h="3101340">
                  <a:moveTo>
                    <a:pt x="915653" y="0"/>
                  </a:moveTo>
                  <a:lnTo>
                    <a:pt x="2613103" y="0"/>
                  </a:lnTo>
                  <a:lnTo>
                    <a:pt x="2382503" y="781050"/>
                  </a:lnTo>
                  <a:lnTo>
                    <a:pt x="2377568" y="781050"/>
                  </a:lnTo>
                  <a:lnTo>
                    <a:pt x="1692516" y="3101340"/>
                  </a:lnTo>
                  <a:lnTo>
                    <a:pt x="0" y="3101340"/>
                  </a:lnTo>
                  <a:lnTo>
                    <a:pt x="915653" y="0"/>
                  </a:lnTo>
                  <a:close/>
                </a:path>
              </a:pathLst>
            </a:custGeom>
            <a:solidFill>
              <a:srgbClr val="FF614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TW" altLang="en-US" kern="0">
                <a:solidFill>
                  <a:prstClr val="white"/>
                </a:solidFill>
                <a:latin typeface="Arial"/>
                <a:ea typeface="微軟正黑體"/>
              </a:endParaRPr>
            </a:p>
          </p:txBody>
        </p:sp>
        <p:sp>
          <p:nvSpPr>
            <p:cNvPr id="30" name="手繪多邊形 29"/>
            <p:cNvSpPr/>
            <p:nvPr/>
          </p:nvSpPr>
          <p:spPr>
            <a:xfrm>
              <a:off x="5055165" y="4537710"/>
              <a:ext cx="2382502" cy="2320290"/>
            </a:xfrm>
            <a:custGeom>
              <a:avLst/>
              <a:gdLst>
                <a:gd name="connsiteX0" fmla="*/ 685052 w 2382502"/>
                <a:gd name="connsiteY0" fmla="*/ 0 h 2320290"/>
                <a:gd name="connsiteX1" fmla="*/ 2382502 w 2382502"/>
                <a:gd name="connsiteY1" fmla="*/ 0 h 2320290"/>
                <a:gd name="connsiteX2" fmla="*/ 1697450 w 2382502"/>
                <a:gd name="connsiteY2" fmla="*/ 2320290 h 2320290"/>
                <a:gd name="connsiteX3" fmla="*/ 0 w 2382502"/>
                <a:gd name="connsiteY3" fmla="*/ 2320290 h 2320290"/>
                <a:gd name="connsiteX4" fmla="*/ 685052 w 2382502"/>
                <a:gd name="connsiteY4" fmla="*/ 0 h 232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2502" h="2320290">
                  <a:moveTo>
                    <a:pt x="685052" y="0"/>
                  </a:moveTo>
                  <a:lnTo>
                    <a:pt x="2382502" y="0"/>
                  </a:lnTo>
                  <a:lnTo>
                    <a:pt x="1697450" y="2320290"/>
                  </a:lnTo>
                  <a:lnTo>
                    <a:pt x="0" y="2320290"/>
                  </a:lnTo>
                  <a:lnTo>
                    <a:pt x="685052" y="0"/>
                  </a:lnTo>
                  <a:close/>
                </a:path>
              </a:pathLst>
            </a:custGeom>
            <a:solidFill>
              <a:srgbClr val="9ACA9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TW" altLang="en-US" kern="0">
                <a:solidFill>
                  <a:prstClr val="white"/>
                </a:solidFill>
                <a:latin typeface="Arial"/>
                <a:ea typeface="微軟正黑體"/>
              </a:endParaRPr>
            </a:p>
          </p:txBody>
        </p:sp>
      </p:grpSp>
      <p:sp>
        <p:nvSpPr>
          <p:cNvPr id="31" name="文字方塊 30"/>
          <p:cNvSpPr txBox="1"/>
          <p:nvPr/>
        </p:nvSpPr>
        <p:spPr>
          <a:xfrm>
            <a:off x="1012682" y="535276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學界技術推廣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293422" y="4105758"/>
            <a:ext cx="2800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產業趨勢掌握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1646497" y="275072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線上課程學習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2029433" y="145893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業界需求媒合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4918059" y="5352763"/>
            <a:ext cx="4480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7,500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筆專家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判讀學界研發成果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筆美國專利檢索與主題式組合推薦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蒐集整理國內產學人才並收錄於資料庫供查詢與推介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609639" y="4069247"/>
            <a:ext cx="462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提供產學合作、前瞻產業評析與趨勢掌握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串接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IEK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產業情報網之專業評析報告</a:t>
            </a: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859" y="3440621"/>
            <a:ext cx="925521" cy="608313"/>
          </a:xfrm>
          <a:prstGeom prst="rect">
            <a:avLst/>
          </a:prstGeom>
        </p:spPr>
      </p:pic>
      <p:grpSp>
        <p:nvGrpSpPr>
          <p:cNvPr id="38" name="群組 37"/>
          <p:cNvGrpSpPr/>
          <p:nvPr/>
        </p:nvGrpSpPr>
        <p:grpSpPr>
          <a:xfrm>
            <a:off x="492096" y="688790"/>
            <a:ext cx="1144341" cy="5584147"/>
            <a:chOff x="111095" y="691817"/>
            <a:chExt cx="1144341" cy="6044302"/>
          </a:xfrm>
        </p:grpSpPr>
        <p:sp>
          <p:nvSpPr>
            <p:cNvPr id="39" name="向右箭號 38"/>
            <p:cNvSpPr/>
            <p:nvPr/>
          </p:nvSpPr>
          <p:spPr>
            <a:xfrm rot="17169590">
              <a:off x="-2026293" y="3454390"/>
              <a:ext cx="6044302" cy="51915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1095" y="6477848"/>
              <a:ext cx="247467" cy="1019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4399110" y="2780053"/>
            <a:ext cx="462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判讀與專利相關課程資源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計畫成果與技術情境影片</a:t>
            </a:r>
          </a:p>
        </p:txBody>
      </p:sp>
      <p:pic>
        <p:nvPicPr>
          <p:cNvPr id="42" name="圖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438" y="4648"/>
            <a:ext cx="2122562" cy="575728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681" y="2823851"/>
            <a:ext cx="1078022" cy="674697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232" y="4735890"/>
            <a:ext cx="1932366" cy="472544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 rotWithShape="1">
          <a:blip r:embed="rId3"/>
          <a:srcRect l="56730" t="11236" b="10277"/>
          <a:stretch/>
        </p:blipFill>
        <p:spPr>
          <a:xfrm>
            <a:off x="5534110" y="4652682"/>
            <a:ext cx="1170848" cy="576064"/>
          </a:xfrm>
          <a:prstGeom prst="rect">
            <a:avLst/>
          </a:prstGeom>
        </p:spPr>
      </p:pic>
      <p:sp>
        <p:nvSpPr>
          <p:cNvPr id="46" name="左-右雙向箭號 45"/>
          <p:cNvSpPr/>
          <p:nvPr/>
        </p:nvSpPr>
        <p:spPr>
          <a:xfrm>
            <a:off x="6703647" y="4862619"/>
            <a:ext cx="432048" cy="219087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7" name="圖片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322" y="3188922"/>
            <a:ext cx="1014849" cy="619250"/>
          </a:xfrm>
          <a:prstGeom prst="rect">
            <a:avLst/>
          </a:prstGeom>
        </p:spPr>
      </p:pic>
      <p:pic>
        <p:nvPicPr>
          <p:cNvPr id="48" name="Picture 2" descr="https://iace.org.tw/images/frontend-v2/member_icon_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16" y="1672178"/>
            <a:ext cx="729443" cy="7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字方塊 48"/>
          <p:cNvSpPr txBox="1"/>
          <p:nvPr/>
        </p:nvSpPr>
        <p:spPr>
          <a:xfrm>
            <a:off x="4110863" y="1344492"/>
            <a:ext cx="4620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業界技術需求解密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提供產學溝通管道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專人服務諮詢或面對面訪談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" name="圖片 49"/>
          <p:cNvPicPr>
            <a:picLocks noChangeAspect="1"/>
          </p:cNvPicPr>
          <p:nvPr/>
        </p:nvPicPr>
        <p:blipFill rotWithShape="1">
          <a:blip r:embed="rId8"/>
          <a:srcRect l="8895" t="10333" r="14256" b="5668"/>
          <a:stretch/>
        </p:blipFill>
        <p:spPr>
          <a:xfrm>
            <a:off x="6466211" y="1086051"/>
            <a:ext cx="1906704" cy="798155"/>
          </a:xfrm>
          <a:prstGeom prst="rect">
            <a:avLst/>
          </a:prstGeom>
        </p:spPr>
      </p:pic>
      <p:sp>
        <p:nvSpPr>
          <p:cNvPr id="51" name="文字方塊 50"/>
          <p:cNvSpPr txBox="1"/>
          <p:nvPr/>
        </p:nvSpPr>
        <p:spPr>
          <a:xfrm rot="943348">
            <a:off x="821524" y="2288949"/>
            <a:ext cx="553998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學界技術產業化</a:t>
            </a:r>
          </a:p>
        </p:txBody>
      </p:sp>
      <p:sp>
        <p:nvSpPr>
          <p:cNvPr id="5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44123" y="6459786"/>
            <a:ext cx="1066020" cy="365125"/>
          </a:xfrm>
        </p:spPr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30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 txBox="1">
            <a:spLocks/>
          </p:cNvSpPr>
          <p:nvPr/>
        </p:nvSpPr>
        <p:spPr>
          <a:xfrm>
            <a:off x="381000" y="836824"/>
            <a:ext cx="9144000" cy="100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謝 謝</a:t>
            </a:r>
            <a:endParaRPr lang="zh-TW" altLang="en-US" sz="4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906304" y="2130990"/>
            <a:ext cx="6093392" cy="100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i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28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部產學</a:t>
            </a:r>
            <a:r>
              <a:rPr lang="zh-TW" altLang="en-US" sz="2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</a:t>
            </a:r>
            <a:r>
              <a:rPr lang="zh-TW" altLang="en-US" sz="28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合服務</a:t>
            </a:r>
            <a:r>
              <a:rPr lang="zh-TW" altLang="en-US" sz="2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</a:t>
            </a:r>
            <a:r>
              <a:rPr lang="zh-TW" altLang="en-US" sz="28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全體</a:t>
            </a:r>
            <a:r>
              <a:rPr lang="zh-TW" altLang="en-US" sz="28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成員</a:t>
            </a:r>
          </a:p>
        </p:txBody>
      </p:sp>
      <p:sp>
        <p:nvSpPr>
          <p:cNvPr id="7" name="矩形 6"/>
          <p:cNvSpPr/>
          <p:nvPr/>
        </p:nvSpPr>
        <p:spPr>
          <a:xfrm>
            <a:off x="3336032" y="4414906"/>
            <a:ext cx="6008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鏈結產學合作計畫辦公室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服務專線：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(02)2737-7373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產學媒合服務團免付費諮詢服務電話：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0800-035-869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52" y="5338237"/>
            <a:ext cx="1590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4912991" y="5567907"/>
            <a:ext cx="3030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https://iace.org.tw/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2044452" y="2966374"/>
            <a:ext cx="6259213" cy="1049572"/>
            <a:chOff x="2705867" y="2663612"/>
            <a:chExt cx="6259213" cy="1049572"/>
          </a:xfrm>
        </p:grpSpPr>
        <p:grpSp>
          <p:nvGrpSpPr>
            <p:cNvPr id="11" name="群組 10"/>
            <p:cNvGrpSpPr/>
            <p:nvPr/>
          </p:nvGrpSpPr>
          <p:grpSpPr>
            <a:xfrm>
              <a:off x="2705867" y="2663612"/>
              <a:ext cx="6259213" cy="1049572"/>
              <a:chOff x="2133915" y="2717564"/>
              <a:chExt cx="6259213" cy="1049572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2133915" y="2767127"/>
                <a:ext cx="6259213" cy="883503"/>
                <a:chOff x="3361381" y="1037720"/>
                <a:chExt cx="5168163" cy="473049"/>
              </a:xfrm>
            </p:grpSpPr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61381" y="1277675"/>
                  <a:ext cx="881836" cy="217640"/>
                </a:xfrm>
                <a:prstGeom prst="rect">
                  <a:avLst/>
                </a:prstGeom>
              </p:spPr>
            </p:pic>
            <p:pic>
              <p:nvPicPr>
                <p:cNvPr id="18" name="圖片 1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19209" y="1325353"/>
                  <a:ext cx="810335" cy="185416"/>
                </a:xfrm>
                <a:prstGeom prst="rect">
                  <a:avLst/>
                </a:prstGeom>
              </p:spPr>
            </p:pic>
            <p:pic>
              <p:nvPicPr>
                <p:cNvPr id="19" name="圖片 1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15465" y="1272772"/>
                  <a:ext cx="819313" cy="196468"/>
                </a:xfrm>
                <a:prstGeom prst="rect">
                  <a:avLst/>
                </a:prstGeom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550400" y="1041193"/>
                  <a:ext cx="951038" cy="194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圖片 2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2277" y="1045492"/>
                  <a:ext cx="1159076" cy="185890"/>
                </a:xfrm>
                <a:prstGeom prst="rect">
                  <a:avLst/>
                </a:prstGeom>
              </p:spPr>
            </p:pic>
            <p:pic>
              <p:nvPicPr>
                <p:cNvPr id="22" name="圖片 2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61381" y="1037720"/>
                  <a:ext cx="1298008" cy="187101"/>
                </a:xfrm>
                <a:prstGeom prst="rect">
                  <a:avLst/>
                </a:prstGeom>
              </p:spPr>
            </p:pic>
            <p:pic>
              <p:nvPicPr>
                <p:cNvPr id="23" name="圖片 22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17000" t="37024" r="20835"/>
                <a:stretch/>
              </p:blipFill>
              <p:spPr>
                <a:xfrm>
                  <a:off x="5169858" y="1271558"/>
                  <a:ext cx="801495" cy="216000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0" descr="「商研院」的圖片搜尋結果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4434" y="2767127"/>
                <a:ext cx="1314740" cy="3878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「國衛院」的圖片搜尋結果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9567" y="2717564"/>
                <a:ext cx="387598" cy="457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4" descr="相關圖片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7522" y="3232934"/>
                <a:ext cx="534201" cy="5342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圖片 11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527" y="3263667"/>
              <a:ext cx="1476375" cy="26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圖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7" y="6203377"/>
            <a:ext cx="1717376" cy="9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31632" y="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600" dirty="0">
              <a:latin typeface="+mn-ea"/>
              <a:ea typeface="+mn-ea"/>
            </a:endParaRPr>
          </a:p>
        </p:txBody>
      </p:sp>
      <p:sp>
        <p:nvSpPr>
          <p:cNvPr id="5" name="內容版面配置區 4"/>
          <p:cNvSpPr txBox="1">
            <a:spLocks/>
          </p:cNvSpPr>
          <p:nvPr/>
        </p:nvSpPr>
        <p:spPr>
          <a:xfrm>
            <a:off x="534866" y="202148"/>
            <a:ext cx="8640960" cy="657688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875" indent="-244475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ü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微軟正黑體" pitchFamily="34" charset="-120"/>
              <a:buChar char="。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4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附件  諮詢服務類型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896075"/>
              </p:ext>
            </p:extLst>
          </p:nvPr>
        </p:nvGraphicFramePr>
        <p:xfrm>
          <a:off x="534866" y="894069"/>
          <a:ext cx="4402894" cy="2026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2756"/>
                <a:gridCol w="2110138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新創事業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服務內容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技術入股作價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確認需求，提供專業申請諮詢服務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技術股緩課稅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32766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公立教授兼職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資金需求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引介創投資源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如天使基金等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12810"/>
              </p:ext>
            </p:extLst>
          </p:nvPr>
        </p:nvGraphicFramePr>
        <p:xfrm>
          <a:off x="534866" y="2955222"/>
          <a:ext cx="4402894" cy="176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1117"/>
                <a:gridCol w="2081777"/>
              </a:tblGrid>
              <a:tr h="310718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研究開發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服務內容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30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研究計畫資源引進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向科技部以外其他計畫提出研發合作</a:t>
                      </a:r>
                    </a:p>
                  </a:txBody>
                  <a:tcPr/>
                </a:tc>
              </a:tr>
              <a:tr h="392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試製品需求確立及轉介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轉介試製品服務機構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廠商、院內或其它機構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進行合作洽談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04163"/>
              </p:ext>
            </p:extLst>
          </p:nvPr>
        </p:nvGraphicFramePr>
        <p:xfrm>
          <a:off x="5112163" y="1135303"/>
          <a:ext cx="4333589" cy="17859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0909"/>
                <a:gridCol w="2042680"/>
              </a:tblGrid>
              <a:tr h="33647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市場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</a:t>
                      </a: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智財探勘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服務內容</a:t>
                      </a:r>
                      <a:endParaRPr lang="zh-TW" altLang="en-US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08434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目標市場確認分析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完成初步建議摘要，或引薦相關資源輔導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08434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技術探勘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altLang="zh-TW" sz="16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08434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核心技術多領域應用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14391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智財諮詢建議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altLang="zh-TW" sz="16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01272"/>
              </p:ext>
            </p:extLst>
          </p:nvPr>
        </p:nvGraphicFramePr>
        <p:xfrm>
          <a:off x="5141855" y="3196761"/>
          <a:ext cx="4274203" cy="26273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9983"/>
                <a:gridCol w="193422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產學媒合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服務內容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挖掘學界潛在需求廠商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完成校方與企業商談、政府計畫引入、技服業者引介或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教授技術資料評估等</a:t>
                      </a:r>
                      <a:endParaRPr lang="en-US" altLang="zh-TW" sz="1600" b="1" dirty="0" smtClean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廠商需求引介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商談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56626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技術服務業引介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科技部產學計畫申請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大學向科技部提出申請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I-ACE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平台推廣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協助校方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教授上傳平台推廣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49907"/>
              </p:ext>
            </p:extLst>
          </p:nvPr>
        </p:nvGraphicFramePr>
        <p:xfrm>
          <a:off x="543538" y="4828032"/>
          <a:ext cx="4402894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2210"/>
                <a:gridCol w="2100684"/>
              </a:tblGrid>
              <a:tr h="205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學界技術多元化運用</a:t>
                      </a:r>
                      <a:endParaRPr lang="zh-TW" altLang="en-US" sz="1800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服務內容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30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市場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智財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技術商品化人才培育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釐清需求，連結培訓相關資訊</a:t>
                      </a:r>
                      <a:endParaRPr lang="en-US" altLang="zh-TW" sz="16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30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學校產學中心智庫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轉介校外資源升級強化產學中心資源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人才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412</TotalTime>
  <Words>748</Words>
  <Application>Microsoft Office PowerPoint</Application>
  <PresentationFormat>A4 紙張 (210x297 公釐)</PresentationFormat>
  <Paragraphs>122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回顧</vt:lpstr>
      <vt:lpstr>  運用法人鏈結產學合作計畫</vt:lpstr>
      <vt:lpstr>PowerPoint 簡報</vt:lpstr>
      <vt:lpstr>壹、計畫目標與推動機制</vt:lpstr>
      <vt:lpstr>貳、法人加值輔導</vt:lpstr>
      <vt:lpstr>參、產學媒合服務團</vt:lpstr>
      <vt:lpstr>肆、鏈結產學媒合平台</vt:lpstr>
      <vt:lpstr>PowerPoint 簡報</vt:lpstr>
      <vt:lpstr>PowerPoint 簡報</vt:lpstr>
    </vt:vector>
  </TitlesOfParts>
  <Company>CPC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陳逸倩</dc:creator>
  <cp:lastModifiedBy>薛欽鐸    chinduo</cp:lastModifiedBy>
  <cp:revision>113</cp:revision>
  <dcterms:created xsi:type="dcterms:W3CDTF">2017-11-22T01:37:58Z</dcterms:created>
  <dcterms:modified xsi:type="dcterms:W3CDTF">2019-03-06T01:54:16Z</dcterms:modified>
</cp:coreProperties>
</file>